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8"/>
  </p:notesMasterIdLst>
  <p:sldIdLst>
    <p:sldId id="256" r:id="rId2"/>
    <p:sldId id="258" r:id="rId3"/>
    <p:sldId id="259" r:id="rId4"/>
    <p:sldId id="262" r:id="rId5"/>
    <p:sldId id="280" r:id="rId6"/>
    <p:sldId id="292" r:id="rId7"/>
    <p:sldId id="295" r:id="rId8"/>
    <p:sldId id="287" r:id="rId9"/>
    <p:sldId id="263" r:id="rId10"/>
    <p:sldId id="281" r:id="rId11"/>
    <p:sldId id="297" r:id="rId12"/>
    <p:sldId id="271" r:id="rId13"/>
    <p:sldId id="273" r:id="rId14"/>
    <p:sldId id="285" r:id="rId15"/>
    <p:sldId id="289" r:id="rId16"/>
    <p:sldId id="29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114" d="100"/>
          <a:sy n="114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522DC-636B-4A2A-B956-6C09F7FB706B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4297C-C5ED-4B3F-A664-6FDB8CC3F2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3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381077-4AAA-434E-8598-F9B1A1530A9C}" type="datetimeFigureOut">
              <a:rPr lang="en-US" smtClean="0"/>
              <a:pPr/>
              <a:t>10/16/2017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5629CD-75CB-4659-9E3F-E24DBAAA8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1077-4AAA-434E-8598-F9B1A1530A9C}" type="datetimeFigureOut">
              <a:rPr lang="en-US" smtClean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29CD-75CB-4659-9E3F-E24DBAAA8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1077-4AAA-434E-8598-F9B1A1530A9C}" type="datetimeFigureOut">
              <a:rPr lang="en-US" smtClean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29CD-75CB-4659-9E3F-E24DBAAA8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1077-4AAA-434E-8598-F9B1A1530A9C}" type="datetimeFigureOut">
              <a:rPr lang="en-US" smtClean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29CD-75CB-4659-9E3F-E24DBAAA8A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1077-4AAA-434E-8598-F9B1A1530A9C}" type="datetimeFigureOut">
              <a:rPr lang="en-US" smtClean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29CD-75CB-4659-9E3F-E24DBAAA8A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1077-4AAA-434E-8598-F9B1A1530A9C}" type="datetimeFigureOut">
              <a:rPr lang="en-US" smtClean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29CD-75CB-4659-9E3F-E24DBAAA8A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1077-4AAA-434E-8598-F9B1A1530A9C}" type="datetimeFigureOut">
              <a:rPr lang="en-US" smtClean="0"/>
              <a:pPr/>
              <a:t>10/16/2017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29CD-75CB-4659-9E3F-E24DBAAA8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1077-4AAA-434E-8598-F9B1A1530A9C}" type="datetimeFigureOut">
              <a:rPr lang="en-US" smtClean="0"/>
              <a:pPr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29CD-75CB-4659-9E3F-E24DBAAA8A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1077-4AAA-434E-8598-F9B1A1530A9C}" type="datetimeFigureOut">
              <a:rPr lang="en-US" smtClean="0"/>
              <a:pPr/>
              <a:t>10/16/2017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29CD-75CB-4659-9E3F-E24DBAAA8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E381077-4AAA-434E-8598-F9B1A1530A9C}" type="datetimeFigureOut">
              <a:rPr lang="en-US" smtClean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29CD-75CB-4659-9E3F-E24DBAAA8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381077-4AAA-434E-8598-F9B1A1530A9C}" type="datetimeFigureOut">
              <a:rPr lang="en-US" smtClean="0"/>
              <a:pPr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5629CD-75CB-4659-9E3F-E24DBAAA8A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E381077-4AAA-434E-8598-F9B1A1530A9C}" type="datetimeFigureOut">
              <a:rPr lang="en-US" smtClean="0"/>
              <a:pPr/>
              <a:t>10/16/2017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5629CD-75CB-4659-9E3F-E24DBAAA8A7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914400"/>
            <a:ext cx="8686800" cy="1829761"/>
          </a:xfrm>
        </p:spPr>
        <p:txBody>
          <a:bodyPr>
            <a:normAutofit fontScale="90000"/>
          </a:bodyPr>
          <a:lstStyle/>
          <a:p>
            <a:r>
              <a:rPr lang="en-US" sz="4400" b="0" dirty="0">
                <a:effectLst/>
              </a:rPr>
              <a:t>INTERVIEWING AND APPLICATIONS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xmlns="" id="{4D15F87C-DE25-4BBE-8F38-64431273C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7772400" cy="2220511"/>
          </a:xfrm>
        </p:spPr>
        <p:txBody>
          <a:bodyPr>
            <a:normAutofit/>
          </a:bodyPr>
          <a:lstStyle/>
          <a:p>
            <a:r>
              <a:rPr lang="en-US" sz="3300" dirty="0"/>
              <a:t>FOR JUSTICE-INVOLVED CUSTOMERS</a:t>
            </a:r>
          </a:p>
        </p:txBody>
      </p:sp>
    </p:spTree>
  </p:cSld>
  <p:clrMapOvr>
    <a:masterClrMapping/>
  </p:clrMapOvr>
  <p:transition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The employer will ask you: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“Do you have any questions?”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You </a:t>
            </a:r>
            <a:r>
              <a:rPr lang="en-US" i="1" dirty="0"/>
              <a:t>MUST</a:t>
            </a:r>
            <a:r>
              <a:rPr lang="en-US" dirty="0"/>
              <a:t> have at least 1-2 questions ready to ask!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At the End of the Interview</a:t>
            </a:r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Develop a good answer to the “Felony Question”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Change your appearance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It’s all about “attitude”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Maximize transferrable skills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Mention Bonding and WOTC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Discussing These Barriers</a:t>
            </a:r>
          </a:p>
        </p:txBody>
      </p:sp>
    </p:spTree>
    <p:extLst>
      <p:ext uri="{BB962C8B-B14F-4D97-AF65-F5344CB8AC3E}">
        <p14:creationId xmlns:p14="http://schemas.microsoft.com/office/powerpoint/2010/main" val="4283285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Education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Work History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Team Worker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Examples of Work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Computer Skills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Certifications or Licenses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Portfolio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Ready for Work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What are YOUR Selling Points?</a:t>
            </a:r>
          </a:p>
        </p:txBody>
      </p:sp>
    </p:spTree>
  </p:cSld>
  <p:clrMapOvr>
    <a:masterClrMapping/>
  </p:clrMapOvr>
  <p:transition>
    <p:cover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Pays employer up to $2,400 tax credit for hiring someone with a felony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Created to reduce an employer’s cost of doing business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Created as an incentive to hire job seekers who face barriers to employment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Requires registering with the Workforce Office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Work Opportunity Tax Credit</a:t>
            </a:r>
          </a:p>
        </p:txBody>
      </p:sp>
    </p:spTree>
  </p:cSld>
  <p:clrMapOvr>
    <a:masterClrMapping/>
  </p:clrMapOvr>
  <p:transition>
    <p:checke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Provides employers with a free, six-month,</a:t>
            </a:r>
          </a:p>
          <a:p>
            <a:pPr>
              <a:buNone/>
            </a:pPr>
            <a:r>
              <a:rPr lang="en-US" dirty="0"/>
              <a:t>   $5,000 insurance policy, available through the Oklahoma Employment Security Commission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program is sponsored by the U.S. Department of Labor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Requires registering with the Workforce Office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Federal Bonding Program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Make a list of employers advertising for your skills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Get connected in the community</a:t>
            </a:r>
          </a:p>
          <a:p>
            <a:pPr>
              <a:buNone/>
            </a:pPr>
            <a:r>
              <a:rPr lang="en-US" dirty="0"/>
              <a:t>		Volunteer </a:t>
            </a:r>
          </a:p>
          <a:p>
            <a:pPr>
              <a:buNone/>
            </a:pPr>
            <a:r>
              <a:rPr lang="en-US" dirty="0"/>
              <a:t>		Faith-based services</a:t>
            </a:r>
          </a:p>
          <a:p>
            <a:pPr>
              <a:buNone/>
            </a:pPr>
            <a:r>
              <a:rPr lang="en-US" dirty="0"/>
              <a:t>		Programs you were involved in while 	incarcerated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Market yourself in meetings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Email your contacts, tell them you are looking for a job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Now You Have the Tools…</a:t>
            </a:r>
            <a:br>
              <a:rPr lang="en-US" dirty="0"/>
            </a:br>
            <a:r>
              <a:rPr lang="en-US" dirty="0"/>
              <a:t>What’s Next?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Make a follow up call, ask about the status of your application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Send a thank you email/note (especially of you got an interview/job based on someone recommending you)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Thank you note looks like this: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i="1" dirty="0"/>
              <a:t>Thank you for your time and 	consideration. I 	am excited at the opportunity of working for 	you and your company. If I may be of further 	assistance, you may contact me at any 	time.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What’s Next, Continued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Being better prepared and organized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Importance of completing applications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First impressions and body language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Avoiding traps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How to answer felony questions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References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Following up after the interview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Objectives for this Workshop</a:t>
            </a: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You must be prepared and organized</a:t>
            </a:r>
          </a:p>
          <a:p>
            <a:pPr lvl="1" algn="ctr">
              <a:buNone/>
            </a:pPr>
            <a:r>
              <a:rPr lang="en-US" dirty="0"/>
              <a:t>Have copies of all documents: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Resume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Cover Letter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References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Portfolio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Licensures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Completed Sample Application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Preparing for that Application</a:t>
            </a:r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If it is a paper application:</a:t>
            </a:r>
          </a:p>
          <a:p>
            <a:pPr marL="109728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Print legibly in black or blue ink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Never leave a blank. Use “N/A” instead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Answer all parts of questions, even if you are asked where you went to grade school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List 3 professional references – no family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Completing Applications</a:t>
            </a: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Requires you to create a user name and password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Be sure you have time to complete it accurately – don’t rush!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Some online applications are timed and will time your application if you leave it idle too long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Facebook, Instagram, Twitter posts warning: Be careful what you post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Online Applications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endParaRPr lang="en-US" sz="2400" dirty="0"/>
          </a:p>
          <a:p>
            <a:pPr>
              <a:buFont typeface="+mj-lt"/>
              <a:buAutoNum type="arabicPeriod"/>
            </a:pPr>
            <a:r>
              <a:rPr lang="en-US" sz="2400" dirty="0"/>
              <a:t>An employer can find out more about a candidate from a 5 minute online search than from an hour long interview</a:t>
            </a:r>
          </a:p>
          <a:p>
            <a:pPr>
              <a:buFont typeface="+mj-lt"/>
              <a:buAutoNum type="arabicPeriod"/>
            </a:pPr>
            <a:endParaRPr lang="en-US" sz="2400" dirty="0"/>
          </a:p>
          <a:p>
            <a:pPr>
              <a:buFont typeface="+mj-lt"/>
              <a:buAutoNum type="arabicPeriod"/>
            </a:pPr>
            <a:r>
              <a:rPr lang="en-US" sz="2400" dirty="0"/>
              <a:t>Social media plays a role in a candidates ability to get a job and keep a job</a:t>
            </a:r>
          </a:p>
          <a:p>
            <a:pPr>
              <a:buFont typeface="+mj-lt"/>
              <a:buAutoNum type="arabicPeriod"/>
            </a:pPr>
            <a:endParaRPr lang="en-US" sz="2400" dirty="0"/>
          </a:p>
          <a:p>
            <a:pPr>
              <a:buFont typeface="+mj-lt"/>
              <a:buAutoNum type="arabicPeriod"/>
            </a:pPr>
            <a:r>
              <a:rPr lang="en-US" sz="2400" dirty="0"/>
              <a:t>Employers are using Social Media to find good candidates…LinkedIn and Twitter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4060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we should be educated about social media:</a:t>
            </a:r>
          </a:p>
        </p:txBody>
      </p:sp>
    </p:spTree>
    <p:extLst>
      <p:ext uri="{BB962C8B-B14F-4D97-AF65-F5344CB8AC3E}">
        <p14:creationId xmlns:p14="http://schemas.microsoft.com/office/powerpoint/2010/main" val="863701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00" dirty="0"/>
              <a:t>48% of hiring managers, who used social media to screen candidates, found information that caused them to reject a candidate, including: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/>
              <a:t>Provocative or inappropriate photographs, 46%</a:t>
            </a:r>
          </a:p>
          <a:p>
            <a:pPr marL="109728" indent="0">
              <a:buNone/>
            </a:pPr>
            <a:endParaRPr lang="en-US" sz="2600" dirty="0"/>
          </a:p>
          <a:p>
            <a:r>
              <a:rPr lang="en-US" sz="2600" dirty="0"/>
              <a:t>Information about a candidate drinking or using drugs, 40%</a:t>
            </a:r>
          </a:p>
          <a:p>
            <a:pPr marL="109728" indent="0">
              <a:buNone/>
            </a:pPr>
            <a:endParaRPr lang="en-US" sz="2600" dirty="0"/>
          </a:p>
          <a:p>
            <a:r>
              <a:rPr lang="en-US" sz="2600" dirty="0"/>
              <a:t>Candidate bad-mouthed previous company or fellow employee, 34%</a:t>
            </a:r>
          </a:p>
          <a:p>
            <a:pPr marL="109728" indent="0">
              <a:buNone/>
            </a:pPr>
            <a:endParaRPr lang="en-US" sz="2600" dirty="0"/>
          </a:p>
          <a:p>
            <a:r>
              <a:rPr lang="en-US" sz="2600" dirty="0"/>
              <a:t>Poor communication skills, 30%</a:t>
            </a:r>
          </a:p>
          <a:p>
            <a:pPr marL="109728" indent="0">
              <a:buNone/>
            </a:pPr>
            <a:endParaRPr lang="en-US" sz="2600" dirty="0"/>
          </a:p>
          <a:p>
            <a:r>
              <a:rPr lang="en-US" sz="2600" dirty="0"/>
              <a:t>Discriminatory comments related to race, religion, gender, etc., 29%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they learn about you?</a:t>
            </a:r>
          </a:p>
        </p:txBody>
      </p:sp>
    </p:spTree>
    <p:extLst>
      <p:ext uri="{BB962C8B-B14F-4D97-AF65-F5344CB8AC3E}">
        <p14:creationId xmlns:p14="http://schemas.microsoft.com/office/powerpoint/2010/main" val="2981704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i="1" dirty="0"/>
              <a:t>Get The Job Offer!</a:t>
            </a:r>
          </a:p>
          <a:p>
            <a:pPr algn="ctr">
              <a:buNone/>
            </a:pPr>
            <a:endParaRPr lang="en-US" i="1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Each interview provides practice and experience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Know about the company and industry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Practice stressful questions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Practice relaxing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Smile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Interview Objective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Tell me about yourself?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We have many applicants, why hire you?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Why do you want to work for us?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Why did you leave your last job?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Do you have any questions?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 Few Tough Interview Questions</a:t>
            </a:r>
          </a:p>
        </p:txBody>
      </p:sp>
    </p:spTree>
  </p:cSld>
  <p:clrMapOvr>
    <a:masterClrMapping/>
  </p:clrMapOvr>
  <p:transition>
    <p:split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542</TotalTime>
  <Words>603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INTERVIEWING AND APPLICATIONS </vt:lpstr>
      <vt:lpstr>Objectives for this Workshop</vt:lpstr>
      <vt:lpstr>Preparing for that Application</vt:lpstr>
      <vt:lpstr>Completing Applications</vt:lpstr>
      <vt:lpstr>Online Applications</vt:lpstr>
      <vt:lpstr>Why we should be educated about social media:</vt:lpstr>
      <vt:lpstr>What can they learn about you?</vt:lpstr>
      <vt:lpstr>Interview Objective</vt:lpstr>
      <vt:lpstr>A Few Tough Interview Questions</vt:lpstr>
      <vt:lpstr>At the End of the Interview</vt:lpstr>
      <vt:lpstr>Discussing These Barriers</vt:lpstr>
      <vt:lpstr>What are YOUR Selling Points?</vt:lpstr>
      <vt:lpstr>Work Opportunity Tax Credit</vt:lpstr>
      <vt:lpstr>Federal Bonding Program</vt:lpstr>
      <vt:lpstr>Now You Have the Tools… What’s Next?</vt:lpstr>
      <vt:lpstr>What’s Next, Continued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EMPLOYMENT STRATEGIES   FOR  SUCCESSFUL WORKPLACE REENTRY</dc:title>
  <dc:creator>jthom</dc:creator>
  <cp:lastModifiedBy>Thaddaeus T. Babb</cp:lastModifiedBy>
  <cp:revision>52</cp:revision>
  <dcterms:created xsi:type="dcterms:W3CDTF">2012-07-17T15:22:15Z</dcterms:created>
  <dcterms:modified xsi:type="dcterms:W3CDTF">2017-10-16T16:17:22Z</dcterms:modified>
</cp:coreProperties>
</file>